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4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borra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borr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borr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borr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95583135390834"/>
          <c:y val="0.107432324770932"/>
          <c:w val="0.498497751457567"/>
          <c:h val="0.383144111438598"/>
        </c:manualLayout>
      </c:layout>
      <c:pie3DChart>
        <c:varyColors val="1"/>
        <c:ser>
          <c:idx val="0"/>
          <c:order val="0"/>
          <c:cat>
            <c:strRef>
              <c:f>Sheet1!$A$3:$A$10</c:f>
              <c:strCache>
                <c:ptCount val="8"/>
                <c:pt idx="0">
                  <c:v>Consuelo y comprensión </c:v>
                </c:pt>
                <c:pt idx="1">
                  <c:v>Justificar mis acciones </c:v>
                </c:pt>
                <c:pt idx="2">
                  <c:v>Formar la conciencia para tener mis principios claros </c:v>
                </c:pt>
                <c:pt idx="3">
                  <c:v>Profundizar en la verdad de la fe </c:v>
                </c:pt>
                <c:pt idx="4">
                  <c:v>Crecer espiritual y apostólicamente </c:v>
                </c:pt>
                <c:pt idx="5">
                  <c:v>Obtener un grado académico </c:v>
                </c:pt>
                <c:pt idx="6">
                  <c:v>Poder opinar al respecto en las conversaciones </c:v>
                </c:pt>
                <c:pt idx="7">
                  <c:v>Otro </c:v>
                </c:pt>
              </c:strCache>
            </c:strRef>
          </c:cat>
          <c:val>
            <c:numRef>
              <c:f>Sheet1!$B$3:$B$10</c:f>
              <c:numCache>
                <c:formatCode>General</c:formatCode>
                <c:ptCount val="8"/>
                <c:pt idx="0">
                  <c:v>6.0</c:v>
                </c:pt>
                <c:pt idx="1">
                  <c:v>1.0</c:v>
                </c:pt>
                <c:pt idx="2">
                  <c:v>1.0</c:v>
                </c:pt>
                <c:pt idx="3">
                  <c:v>28.0</c:v>
                </c:pt>
                <c:pt idx="4">
                  <c:v>41.0</c:v>
                </c:pt>
                <c:pt idx="5">
                  <c:v>1.0</c:v>
                </c:pt>
                <c:pt idx="6">
                  <c:v>4.0</c:v>
                </c:pt>
                <c:pt idx="7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</c:spPr>
    </c:plotArea>
    <c:legend>
      <c:legendPos val="b"/>
      <c:layout>
        <c:manualLayout>
          <c:xMode val="edge"/>
          <c:yMode val="edge"/>
          <c:x val="0.0159200630600273"/>
          <c:y val="0.0874661587309012"/>
          <c:w val="0.330530652700664"/>
          <c:h val="0.912533819771659"/>
        </c:manualLayout>
      </c:layout>
      <c:overlay val="0"/>
      <c:txPr>
        <a:bodyPr/>
        <a:lstStyle/>
        <a:p>
          <a:pPr>
            <a:defRPr sz="1600"/>
          </a:pPr>
          <a:endParaRPr lang="es-ES"/>
        </a:p>
      </c:txPr>
    </c:legend>
    <c:plotVisOnly val="1"/>
    <c:dispBlanksAs val="gap"/>
    <c:showDLblsOverMax val="0"/>
  </c:chart>
  <c:spPr>
    <a:noFill/>
    <a:ln w="12700"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288439212776822"/>
          <c:y val="0.273243066700755"/>
          <c:w val="0.501648202431449"/>
          <c:h val="0.726756851249227"/>
        </c:manualLayout>
      </c:layout>
      <c:pie3DChart>
        <c:varyColors val="1"/>
        <c:ser>
          <c:idx val="0"/>
          <c:order val="0"/>
          <c:cat>
            <c:strRef>
              <c:f>Sheet2!$A$2:$A$13</c:f>
              <c:strCache>
                <c:ptCount val="12"/>
                <c:pt idx="0">
                  <c:v>Familias católicas </c:v>
                </c:pt>
                <c:pt idx="1">
                  <c:v>Jóvenes católicos </c:v>
                </c:pt>
                <c:pt idx="2">
                  <c:v>Sacerdotes </c:v>
                </c:pt>
                <c:pt idx="3">
                  <c:v>Religiosas</c:v>
                </c:pt>
                <c:pt idx="4">
                  <c:v>Empresarios católicos </c:v>
                </c:pt>
                <c:pt idx="5">
                  <c:v>Comunicadores Católicos </c:v>
                </c:pt>
                <c:pt idx="6">
                  <c:v>Psicólogos Católicos </c:v>
                </c:pt>
                <c:pt idx="7">
                  <c:v>Abogados Católicos </c:v>
                </c:pt>
                <c:pt idx="8">
                  <c:v>Educadores Católicos </c:v>
                </c:pt>
                <c:pt idx="9">
                  <c:v>Catequistas y Misioneros </c:v>
                </c:pt>
                <c:pt idx="10">
                  <c:v>Comunidad Vocacional </c:v>
                </c:pt>
                <c:pt idx="11">
                  <c:v>Hispanos Católicos en USA </c:v>
                </c:pt>
              </c:strCache>
            </c:strRef>
          </c:cat>
          <c:val>
            <c:numRef>
              <c:f>Sheet2!$B$2:$B$13</c:f>
              <c:numCache>
                <c:formatCode>General</c:formatCode>
                <c:ptCount val="12"/>
                <c:pt idx="0">
                  <c:v>14.0</c:v>
                </c:pt>
                <c:pt idx="1">
                  <c:v>14.0</c:v>
                </c:pt>
                <c:pt idx="2">
                  <c:v>8.0</c:v>
                </c:pt>
                <c:pt idx="3">
                  <c:v>7.0</c:v>
                </c:pt>
                <c:pt idx="4">
                  <c:v>5.0</c:v>
                </c:pt>
                <c:pt idx="5">
                  <c:v>7.0</c:v>
                </c:pt>
                <c:pt idx="6">
                  <c:v>9.0</c:v>
                </c:pt>
                <c:pt idx="7">
                  <c:v>5.0</c:v>
                </c:pt>
                <c:pt idx="8">
                  <c:v>10.0</c:v>
                </c:pt>
                <c:pt idx="9">
                  <c:v>10.0</c:v>
                </c:pt>
                <c:pt idx="10">
                  <c:v>6.0</c:v>
                </c:pt>
                <c:pt idx="11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9661628290114"/>
          <c:y val="0.000460559933302854"/>
          <c:w val="0.272237320259762"/>
          <c:h val="0.976057606970928"/>
        </c:manualLayout>
      </c:layout>
      <c:overlay val="0"/>
      <c:txPr>
        <a:bodyPr/>
        <a:lstStyle/>
        <a:p>
          <a:pPr>
            <a:defRPr sz="1600"/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26694772528434"/>
          <c:y val="0.278494021580636"/>
          <c:w val="0.455578216578372"/>
          <c:h val="0.700954148264977"/>
        </c:manualLayout>
      </c:layout>
      <c:pie3DChart>
        <c:varyColors val="1"/>
        <c:ser>
          <c:idx val="0"/>
          <c:order val="0"/>
          <c:cat>
            <c:strRef>
              <c:f>Sheet3!$A$2:$A$11</c:f>
              <c:strCache>
                <c:ptCount val="10"/>
                <c:pt idx="0">
                  <c:v>La afinidad que tiene con el Magisterio de la Iglesia y del Papa y los obispos en comunión con él.</c:v>
                </c:pt>
                <c:pt idx="1">
                  <c:v>Que exponga la doctrina de la Iglesia de manera atractiva, fiel y clara. </c:v>
                </c:pt>
                <c:pt idx="2">
                  <c:v>Profundizar en temas u orientarse sobre la opinión del Magisterio en éste o aquel punto actualidad </c:v>
                </c:pt>
                <c:pt idx="3">
                  <c:v>Jamás vaya contra las enseñanzas de la Iglesia, sobre todo temas de moral, eclesiología, sacramentos </c:v>
                </c:pt>
                <c:pt idx="4">
                  <c:v>Que de prioridad a temas con intencionalidad evangelizadora sobre temas valores humanos o interesantes </c:v>
                </c:pt>
                <c:pt idx="5">
                  <c:v>Que los contenidos no sean forzosamente originales y sí, difusores de catequesis y magisterio. </c:v>
                </c:pt>
                <c:pt idx="6">
                  <c:v>Que esté vinculado a la Santa Sede, una congregación, orden religiosa, movimiento, diócesis , seglar </c:v>
                </c:pt>
                <c:pt idx="7">
                  <c:v>Qué sólo se defina cómo católico sin importar los contenidos. </c:v>
                </c:pt>
                <c:pt idx="8">
                  <c:v>Que de espacio a articulistas que cuestionan Magisterio legítimamente interpretado por el Papa. </c:v>
                </c:pt>
                <c:pt idx="9">
                  <c:v>Otros (escribe a) participa@catholic.net </c:v>
                </c:pt>
              </c:strCache>
            </c:strRef>
          </c:cat>
          <c:val>
            <c:numRef>
              <c:f>Sheet3!$B$2:$B$11</c:f>
              <c:numCache>
                <c:formatCode>General</c:formatCode>
                <c:ptCount val="10"/>
                <c:pt idx="0">
                  <c:v>14.0</c:v>
                </c:pt>
                <c:pt idx="1">
                  <c:v>32.0</c:v>
                </c:pt>
                <c:pt idx="2">
                  <c:v>12.0</c:v>
                </c:pt>
                <c:pt idx="3">
                  <c:v>17.0</c:v>
                </c:pt>
                <c:pt idx="4">
                  <c:v>10.0</c:v>
                </c:pt>
                <c:pt idx="5">
                  <c:v>5.0</c:v>
                </c:pt>
                <c:pt idx="6">
                  <c:v>6.0</c:v>
                </c:pt>
                <c:pt idx="7">
                  <c:v>1.0</c:v>
                </c:pt>
                <c:pt idx="8">
                  <c:v>3.0</c:v>
                </c:pt>
                <c:pt idx="9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50607884951881"/>
          <c:y val="0.0164587343248761"/>
          <c:w val="0.386363079615048"/>
          <c:h val="0.983541308462958"/>
        </c:manualLayout>
      </c:layout>
      <c:overlay val="0"/>
      <c:txPr>
        <a:bodyPr/>
        <a:lstStyle/>
        <a:p>
          <a:pPr>
            <a:defRPr sz="1400"/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556241614179621"/>
          <c:y val="0.0"/>
          <c:w val="0.397857859098277"/>
          <c:h val="0.605489740905981"/>
        </c:manualLayout>
      </c:layout>
      <c:pie3DChart>
        <c:varyColors val="1"/>
        <c:ser>
          <c:idx val="0"/>
          <c:order val="0"/>
          <c:cat>
            <c:strRef>
              <c:f>Sheet4!$A$1:$A$8</c:f>
              <c:strCache>
                <c:ptCount val="8"/>
                <c:pt idx="0">
                  <c:v>Colaborando con los párrocos y con todas las realidades eclesiales que sean difusoras de la doctrina </c:v>
                </c:pt>
                <c:pt idx="1">
                  <c:v>Fomentando comunión, unidad, mutua colaboración entre diversos grupos y carismas al servicio Iglesia </c:v>
                </c:pt>
                <c:pt idx="2">
                  <c:v>Que favorezca comunidades virtuales de católicos comprometidos: familias, catequistas, educadores... </c:v>
                </c:pt>
                <c:pt idx="3">
                  <c:v>Ofreciendo servicios a los cuales se pueda acudir confiadamente: formación en la fe, oración, foros </c:v>
                </c:pt>
                <c:pt idx="4">
                  <c:v>Que ofrezcan solidaridad con los que sufren (ancianos, enfermos, huérfanos, etc.) </c:v>
                </c:pt>
                <c:pt idx="5">
                  <c:v>Promoviendo servicio y la entrega constante a la misión contrario al individualismo y protagonismo </c:v>
                </c:pt>
                <c:pt idx="6">
                  <c:v>Humildad que significa apertura a quienes preceden en experiencia y fidelidad al magisterio</c:v>
                </c:pt>
                <c:pt idx="7">
                  <c:v>Otro escribe a participa@catholic.net </c:v>
                </c:pt>
              </c:strCache>
            </c:strRef>
          </c:cat>
          <c:val>
            <c:numRef>
              <c:f>Sheet4!$B$1:$B$8</c:f>
              <c:numCache>
                <c:formatCode>General</c:formatCode>
                <c:ptCount val="8"/>
                <c:pt idx="0">
                  <c:v>14.0</c:v>
                </c:pt>
                <c:pt idx="1">
                  <c:v>16.0</c:v>
                </c:pt>
                <c:pt idx="2">
                  <c:v>14.0</c:v>
                </c:pt>
                <c:pt idx="3">
                  <c:v>29.0</c:v>
                </c:pt>
                <c:pt idx="4">
                  <c:v>8.0</c:v>
                </c:pt>
                <c:pt idx="5">
                  <c:v>10.0</c:v>
                </c:pt>
                <c:pt idx="6">
                  <c:v>8.0</c:v>
                </c:pt>
                <c:pt idx="7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0074335282784344"/>
          <c:y val="0.00107224928224349"/>
          <c:w val="0.366983084500583"/>
          <c:h val="0.935197989697051"/>
        </c:manualLayout>
      </c:layout>
      <c:overlay val="0"/>
      <c:txPr>
        <a:bodyPr/>
        <a:lstStyle/>
        <a:p>
          <a:pPr>
            <a:defRPr sz="1400"/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0.53043</cdr:x>
      <cdr:y>0.23529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-107504" y="0"/>
          <a:ext cx="4621620" cy="12876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2000" b="1" dirty="0">
              <a:latin typeface="+mn-lt"/>
              <a:ea typeface="+mn-ea"/>
              <a:cs typeface="+mn-cs"/>
            </a:rPr>
            <a:t>¿Que buscas cuando te formas en la fe?</a:t>
          </a:r>
          <a:endParaRPr lang="es-MX" sz="2000" dirty="0"/>
        </a:p>
      </cdr:txBody>
    </cdr:sp>
  </cdr:relSizeAnchor>
  <cdr:relSizeAnchor xmlns:cdr="http://schemas.openxmlformats.org/drawingml/2006/chartDrawing">
    <cdr:from>
      <cdr:x>0.34711</cdr:x>
      <cdr:y>0.09211</cdr:y>
    </cdr:from>
    <cdr:to>
      <cdr:x>0.43407</cdr:x>
      <cdr:y>0.97446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3024336" y="504056"/>
          <a:ext cx="757680" cy="48287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600" b="1" dirty="0" smtClean="0"/>
            <a:t>6%</a:t>
          </a:r>
        </a:p>
        <a:p xmlns:a="http://schemas.openxmlformats.org/drawingml/2006/main">
          <a:endParaRPr lang="es-MX" sz="1600" b="1" dirty="0"/>
        </a:p>
        <a:p xmlns:a="http://schemas.openxmlformats.org/drawingml/2006/main">
          <a:endParaRPr lang="es-MX" sz="1600" b="1" dirty="0" smtClean="0"/>
        </a:p>
        <a:p xmlns:a="http://schemas.openxmlformats.org/drawingml/2006/main">
          <a:r>
            <a:rPr lang="es-MX" sz="1600" b="1" dirty="0" smtClean="0"/>
            <a:t>1%</a:t>
          </a:r>
        </a:p>
        <a:p xmlns:a="http://schemas.openxmlformats.org/drawingml/2006/main">
          <a:endParaRPr lang="es-MX" sz="1600" b="1" dirty="0"/>
        </a:p>
        <a:p xmlns:a="http://schemas.openxmlformats.org/drawingml/2006/main">
          <a:endParaRPr lang="es-MX" sz="1600" b="1" dirty="0" smtClean="0"/>
        </a:p>
        <a:p xmlns:a="http://schemas.openxmlformats.org/drawingml/2006/main">
          <a:r>
            <a:rPr lang="es-MX" sz="1600" b="1" dirty="0" smtClean="0"/>
            <a:t>1%</a:t>
          </a:r>
        </a:p>
        <a:p xmlns:a="http://schemas.openxmlformats.org/drawingml/2006/main">
          <a:endParaRPr lang="es-MX" sz="1600" b="1" dirty="0"/>
        </a:p>
        <a:p xmlns:a="http://schemas.openxmlformats.org/drawingml/2006/main">
          <a:r>
            <a:rPr lang="es-MX" sz="1600" b="1" dirty="0" smtClean="0"/>
            <a:t>28%</a:t>
          </a:r>
        </a:p>
        <a:p xmlns:a="http://schemas.openxmlformats.org/drawingml/2006/main">
          <a:endParaRPr lang="es-MX" sz="1600" b="1" dirty="0"/>
        </a:p>
        <a:p xmlns:a="http://schemas.openxmlformats.org/drawingml/2006/main">
          <a:r>
            <a:rPr lang="es-MX" sz="1600" b="1" dirty="0" smtClean="0"/>
            <a:t>41%</a:t>
          </a:r>
        </a:p>
        <a:p xmlns:a="http://schemas.openxmlformats.org/drawingml/2006/main">
          <a:endParaRPr lang="es-MX" sz="1600" b="1" dirty="0"/>
        </a:p>
        <a:p xmlns:a="http://schemas.openxmlformats.org/drawingml/2006/main">
          <a:endParaRPr lang="es-MX" sz="1600" b="1" dirty="0" smtClean="0"/>
        </a:p>
        <a:p xmlns:a="http://schemas.openxmlformats.org/drawingml/2006/main">
          <a:r>
            <a:rPr lang="es-MX" sz="1600" b="1" dirty="0" smtClean="0"/>
            <a:t>1%</a:t>
          </a:r>
        </a:p>
        <a:p xmlns:a="http://schemas.openxmlformats.org/drawingml/2006/main">
          <a:endParaRPr lang="es-MX" sz="1600" b="1" dirty="0"/>
        </a:p>
        <a:p xmlns:a="http://schemas.openxmlformats.org/drawingml/2006/main">
          <a:endParaRPr lang="es-MX" sz="1600" b="1" dirty="0" smtClean="0"/>
        </a:p>
        <a:p xmlns:a="http://schemas.openxmlformats.org/drawingml/2006/main">
          <a:r>
            <a:rPr lang="es-MX" sz="1600" b="1" dirty="0" smtClean="0"/>
            <a:t>4%</a:t>
          </a:r>
        </a:p>
        <a:p xmlns:a="http://schemas.openxmlformats.org/drawingml/2006/main">
          <a:endParaRPr lang="es-MX" sz="1600" b="1" dirty="0"/>
        </a:p>
        <a:p xmlns:a="http://schemas.openxmlformats.org/drawingml/2006/main">
          <a:r>
            <a:rPr lang="es-MX" sz="1600" b="1" dirty="0" smtClean="0"/>
            <a:t>1%</a:t>
          </a:r>
          <a:endParaRPr lang="es-MX" sz="16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6D3D9-7455-4105-9486-813B279DA415}" type="datetimeFigureOut">
              <a:rPr lang="es-MX" smtClean="0"/>
              <a:pPr/>
              <a:t>18/10/11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53301-B344-4A0C-90F7-76A680987AA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6D3D9-7455-4105-9486-813B279DA415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18/10/11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53301-B344-4A0C-90F7-76A680987AA1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23528" y="2132856"/>
            <a:ext cx="8568952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algn="ctr"/>
            <a:r>
              <a:rPr lang="es-MX" sz="4400" b="1" dirty="0">
                <a:latin typeface="+mj-lt"/>
              </a:rPr>
              <a:t>Panel: </a:t>
            </a:r>
            <a:r>
              <a:rPr lang="es-MX" sz="4400" dirty="0">
                <a:latin typeface="+mj-lt"/>
              </a:rPr>
              <a:t>Comunicación y misión</a:t>
            </a:r>
          </a:p>
          <a:p>
            <a:pPr algn="ctr"/>
            <a:r>
              <a:rPr lang="es-MX" sz="4400" dirty="0">
                <a:latin typeface="+mj-lt"/>
              </a:rPr>
              <a:t> </a:t>
            </a:r>
          </a:p>
          <a:p>
            <a:pPr algn="ctr"/>
            <a:r>
              <a:rPr lang="es-MX" sz="4400" b="1" dirty="0">
                <a:latin typeface="+mj-lt"/>
              </a:rPr>
              <a:t>Portales católicos: </a:t>
            </a:r>
            <a:r>
              <a:rPr lang="es-MX" sz="4400" dirty="0">
                <a:latin typeface="+mj-lt"/>
              </a:rPr>
              <a:t>Familia y comunidades</a:t>
            </a:r>
          </a:p>
          <a:p>
            <a:r>
              <a:rPr lang="es-MX" sz="4400" dirty="0">
                <a:latin typeface="+mj-lt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MX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1052736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/>
              <a:t>2. Aportaciones de Fondo</a:t>
            </a:r>
            <a:endParaRPr lang="es-MX" dirty="0" smtClean="0"/>
          </a:p>
          <a:p>
            <a:pPr lvl="0">
              <a:buFont typeface="Arial" pitchFamily="34" charset="0"/>
              <a:buChar char="•"/>
            </a:pPr>
            <a:r>
              <a:rPr lang="es-MX" dirty="0" smtClean="0"/>
              <a:t> Que sus contenidos traten, preferentemente, acerca de los temas directamente relacionados con la doctrina católica, virtudes cristianas, vidas ejemplares y enseñanzas de la Iglesia, promoviendo con especial interés: la evangelización, promoción de valores familiares, la juventud, la niñez, la educación</a:t>
            </a:r>
          </a:p>
          <a:p>
            <a:pPr lvl="0">
              <a:buFont typeface="Arial" pitchFamily="34" charset="0"/>
              <a:buChar char="•"/>
            </a:pPr>
            <a:endParaRPr lang="es-MX" dirty="0" smtClean="0"/>
          </a:p>
          <a:p>
            <a:pPr lvl="0">
              <a:buFont typeface="Arial" pitchFamily="34" charset="0"/>
              <a:buChar char="•"/>
            </a:pPr>
            <a:r>
              <a:rPr lang="es-MX" dirty="0" smtClean="0"/>
              <a:t> Secundar siempre las iniciativas del Santo Padre y de los pastores en comunión con él.</a:t>
            </a:r>
          </a:p>
          <a:p>
            <a:pPr lvl="0"/>
            <a:endParaRPr lang="es-MX" dirty="0" smtClean="0"/>
          </a:p>
          <a:p>
            <a:pPr lvl="0">
              <a:buFont typeface="Arial" pitchFamily="34" charset="0"/>
              <a:buChar char="•"/>
            </a:pPr>
            <a:r>
              <a:rPr lang="es-MX" dirty="0" smtClean="0"/>
              <a:t> Exponer la doctrina de la Iglesia de manera atractiva, con fidelidad y claridad, y siempre de modo positivo y motivador.</a:t>
            </a:r>
          </a:p>
          <a:p>
            <a:pPr lvl="0">
              <a:buFont typeface="Arial" pitchFamily="34" charset="0"/>
              <a:buChar char="•"/>
            </a:pPr>
            <a:endParaRPr lang="es-MX" dirty="0" smtClean="0"/>
          </a:p>
          <a:p>
            <a:pPr lvl="0">
              <a:buFont typeface="Arial" pitchFamily="34" charset="0"/>
              <a:buChar char="•"/>
            </a:pPr>
            <a:r>
              <a:rPr lang="es-MX" dirty="0" smtClean="0"/>
              <a:t> Promover el conocimiento de la Sagrada Escritura, del Catecismo de la Iglesia Católica, los documentos del Magisterio, las catequesis de obispos, las obras de los Santos Padres de la Iglesia y los grandes predicadores de nuestros tiempos.</a:t>
            </a:r>
          </a:p>
          <a:p>
            <a:pPr lvl="0">
              <a:buFont typeface="Arial" pitchFamily="34" charset="0"/>
              <a:buChar char="•"/>
            </a:pPr>
            <a:endParaRPr lang="es-MX" dirty="0" smtClean="0"/>
          </a:p>
          <a:p>
            <a:pPr lvl="0">
              <a:buFont typeface="Arial" pitchFamily="34" charset="0"/>
              <a:buChar char="•"/>
            </a:pPr>
            <a:r>
              <a:rPr lang="es-MX" dirty="0" smtClean="0"/>
              <a:t> Colaborar con los párrocos y con todas las realidades eclesiales que sean difusoras de esta doctrina.</a:t>
            </a:r>
          </a:p>
          <a:p>
            <a:pPr lvl="0">
              <a:buFont typeface="Arial" pitchFamily="34" charset="0"/>
              <a:buChar char="•"/>
            </a:pPr>
            <a:endParaRPr lang="es-MX" dirty="0" smtClean="0"/>
          </a:p>
          <a:p>
            <a:pPr lvl="0">
              <a:buFont typeface="Arial" pitchFamily="34" charset="0"/>
              <a:buChar char="•"/>
            </a:pPr>
            <a:r>
              <a:rPr lang="es-MX" dirty="0" smtClean="0"/>
              <a:t> Fomentar la liturgia como el medio privilegiado de participación en la vida de la Iglesia y de la mistad con Jesucristo…</a:t>
            </a:r>
          </a:p>
          <a:p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2195736" y="188640"/>
            <a:ext cx="540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/>
              <a:t>¿Qué aportan los portales católicos a la vida familiar y comunitaria?</a:t>
            </a:r>
            <a:endParaRPr lang="es-MX" sz="2000" dirty="0" smtClean="0"/>
          </a:p>
          <a:p>
            <a:pPr algn="r"/>
            <a:r>
              <a:rPr lang="es-MX" sz="2400" b="1" dirty="0" smtClean="0"/>
              <a:t> </a:t>
            </a:r>
            <a:endParaRPr lang="es-MX" sz="2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95736" y="188640"/>
            <a:ext cx="540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/>
              <a:t>¿Qué aportan los portales católicos a la vida familiar y comunitaria?</a:t>
            </a:r>
            <a:endParaRPr lang="es-MX" sz="2000" dirty="0" smtClean="0"/>
          </a:p>
          <a:p>
            <a:pPr algn="r"/>
            <a:r>
              <a:rPr lang="es-MX" sz="2400" b="1" dirty="0" smtClean="0"/>
              <a:t> </a:t>
            </a:r>
            <a:endParaRPr lang="es-MX" sz="24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51520" y="1052736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/>
              <a:t>3. Los Principios de Forma</a:t>
            </a:r>
            <a:endParaRPr lang="es-MX" dirty="0" smtClean="0"/>
          </a:p>
          <a:p>
            <a:pPr lvl="0"/>
            <a:r>
              <a:rPr lang="es-MX" b="1" dirty="0" smtClean="0"/>
              <a:t>Caridad</a:t>
            </a:r>
            <a:r>
              <a:rPr lang="es-MX" dirty="0" smtClean="0"/>
              <a:t>: promover esta virtud, con algunas manifestaciones concretas: </a:t>
            </a:r>
            <a:br>
              <a:rPr lang="es-MX" dirty="0" smtClean="0"/>
            </a:br>
            <a:r>
              <a:rPr lang="es-MX" dirty="0" smtClean="0"/>
              <a:t>- Fomentando la comunión, unidad y mutua colaboración entre los diversos grupos y carismas al servicio de Cristo y la Iglesia.</a:t>
            </a:r>
            <a:br>
              <a:rPr lang="es-MX" dirty="0" smtClean="0"/>
            </a:br>
            <a:r>
              <a:rPr lang="es-MX" dirty="0" smtClean="0"/>
              <a:t>- Desterrando por completo las críticas inútiles, la difamación o la calumnia. </a:t>
            </a:r>
            <a:br>
              <a:rPr lang="es-MX" dirty="0" smtClean="0"/>
            </a:br>
            <a:r>
              <a:rPr lang="es-MX" dirty="0" smtClean="0"/>
              <a:t>- Promover el desprendimiento personal, la entrega desinteresada, el servicio y el deseo de que la salvación llegue al mayor número de personas posibles.</a:t>
            </a:r>
            <a:br>
              <a:rPr lang="es-MX" dirty="0" smtClean="0"/>
            </a:br>
            <a:endParaRPr lang="es-MX" dirty="0" smtClean="0"/>
          </a:p>
          <a:p>
            <a:pPr lvl="0"/>
            <a:r>
              <a:rPr lang="es-MX" b="1" dirty="0" smtClean="0"/>
              <a:t>La Claridad en los mensajes que se transmite</a:t>
            </a:r>
            <a:r>
              <a:rPr lang="es-MX" dirty="0" smtClean="0"/>
              <a:t>, dejando claro en todo momento cuál es la enseñanza auténtica de la Iglesia y los principios que la guían.</a:t>
            </a:r>
          </a:p>
          <a:p>
            <a:pPr lvl="0"/>
            <a:endParaRPr lang="es-MX" b="1" dirty="0" smtClean="0"/>
          </a:p>
          <a:p>
            <a:pPr lvl="0"/>
            <a:r>
              <a:rPr lang="es-MX" b="1" dirty="0" smtClean="0"/>
              <a:t>Estilo positivo y propositivo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- Los contenidos siempre tendrán un enfoque positivo, que lleve a la esperanza, a la transformación interior del hombre en Cristo y a la transformación de las estructuras de la sociedad, de acuerdo con la ley natural y la recta razón. </a:t>
            </a:r>
          </a:p>
          <a:p>
            <a:endParaRPr lang="es-MX" dirty="0" smtClean="0"/>
          </a:p>
          <a:p>
            <a:r>
              <a:rPr lang="es-MX" dirty="0" smtClean="0"/>
              <a:t>-Cuando sea necesario alertar a los fieles acerca de estas desviaciones, sobre 	todo en el caso de que la Sagrada Congregación para la Doctrina de la Fe, emita algún comunicado o notificación con este fin, se debe atacará el error 	con la exposición clara e inteligente de la doctrina católica y no con el enfrentamiento.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19672" y="188640"/>
            <a:ext cx="6589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Crear comunidad:</a:t>
            </a:r>
            <a:endParaRPr lang="es-MX" sz="2400" dirty="0" smtClean="0"/>
          </a:p>
          <a:p>
            <a:pPr algn="ctr"/>
            <a:r>
              <a:rPr lang="es-MX" sz="2400" b="1" dirty="0" smtClean="0"/>
              <a:t> </a:t>
            </a:r>
            <a:endParaRPr lang="es-MX" sz="24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179512" y="980728"/>
            <a:ext cx="62646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MX" dirty="0" smtClean="0"/>
              <a:t>Cuya característica principal </a:t>
            </a:r>
            <a:r>
              <a:rPr lang="es-MX" b="1" dirty="0" smtClean="0"/>
              <a:t>es ofreciendo servicios a los cuales se pueda acudir confiadamente:</a:t>
            </a:r>
            <a:r>
              <a:rPr lang="es-MX" dirty="0" smtClean="0"/>
              <a:t> foros de discusión, grupos </a:t>
            </a:r>
            <a:r>
              <a:rPr lang="es-MX" dirty="0" err="1" smtClean="0"/>
              <a:t>facebook</a:t>
            </a:r>
            <a:r>
              <a:rPr lang="es-MX" dirty="0" smtClean="0"/>
              <a:t>, espacio gratuito para blogs, red de sitios aliados, iniciativas con alcance internacional, contenidos católicos, directorio de iglesias, enciclopedias católicas (www.It.cathopedia.org), misas en el mundo, peregrinaciones, </a:t>
            </a:r>
          </a:p>
          <a:p>
            <a:pPr marL="342900" indent="-342900"/>
            <a:endParaRPr lang="es-MX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MX" dirty="0" smtClean="0"/>
              <a:t>Fomentar comunión, unidad, mutua colaboración entre los diversos grupos y carismas al servicio de la Iglesia.</a:t>
            </a:r>
          </a:p>
          <a:p>
            <a:pPr marL="342900" indent="-342900"/>
            <a:endParaRPr lang="es-MX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MX" dirty="0" smtClean="0"/>
              <a:t>Que favorezca a comunidades virtuales de católicos comprometidos: Sacerdotes, religiosas, catequistas, familias, educadores, médicos, abogados, psicólogos, comunicadores, empresarios, escritores, artistas, jóvenes, niños…</a:t>
            </a:r>
          </a:p>
          <a:p>
            <a:pPr marL="342900" indent="-342900"/>
            <a:endParaRPr lang="es-MX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MX" dirty="0" smtClean="0"/>
              <a:t>Ofreciendo solidaridad con los que sufren (ancianos, enfermos, huérfanos, etc.) y con toda la familia humana.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51720" y="188640"/>
            <a:ext cx="51845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b="1" dirty="0" smtClean="0"/>
              <a:t>¿Hacia dónde habrían de crecer, desarrollarse en apoyo de la misión </a:t>
            </a:r>
          </a:p>
          <a:p>
            <a:pPr algn="ctr"/>
            <a:r>
              <a:rPr lang="es-MX" sz="2200" b="1" dirty="0" smtClean="0"/>
              <a:t>de la Iglesia?</a:t>
            </a:r>
            <a:endParaRPr lang="es-MX" sz="2200" dirty="0" smtClean="0"/>
          </a:p>
          <a:p>
            <a:pPr algn="ctr"/>
            <a:r>
              <a:rPr lang="es-MX" sz="2400" b="1" dirty="0" smtClean="0"/>
              <a:t> </a:t>
            </a:r>
            <a:endParaRPr lang="es-MX" sz="24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683568" y="1700808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   Ir al paso de las nuevas Tecnologías de la información y la comunicación (TIC).</a:t>
            </a:r>
          </a:p>
          <a:p>
            <a:endParaRPr lang="es-MX" dirty="0" smtClean="0"/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  Capacitarnos y hacer uso de estas nuevas herramientas como medios eficaces para la evangelización.</a:t>
            </a:r>
          </a:p>
          <a:p>
            <a:pPr>
              <a:buFont typeface="Arial" pitchFamily="34" charset="0"/>
              <a:buChar char="•"/>
            </a:pPr>
            <a:endParaRPr lang="es-MX" dirty="0" smtClean="0"/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  Humildad que significa apertura a quienes preceden en experiencia. Tenemos hermanos muy capacitados y todos los medios con frecuencia a nuestro alcance.</a:t>
            </a:r>
            <a:endParaRPr lang="es-MX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555776" y="1700808"/>
            <a:ext cx="4824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“Lo que hemos visto y oído, os lo anunciamos, para que también vosotros estén en comunión con nosotros. Y nosotros estamos en comunión con el Padre y con su Hijo, Jesucristo. Y les escribimos esto para que nuestra alegría sea completa”</a:t>
            </a:r>
          </a:p>
          <a:p>
            <a:pPr algn="r"/>
            <a:r>
              <a:rPr lang="es-MX" i="1" dirty="0" smtClean="0"/>
              <a:t> (1 </a:t>
            </a:r>
            <a:r>
              <a:rPr lang="es-MX" i="1" dirty="0" err="1" smtClean="0"/>
              <a:t>Jn</a:t>
            </a:r>
            <a:r>
              <a:rPr lang="es-MX" i="1" dirty="0" smtClean="0"/>
              <a:t> 1,3-4)</a:t>
            </a:r>
          </a:p>
          <a:p>
            <a:pPr algn="ctr"/>
            <a:endParaRPr lang="es-MX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23528" y="1052736"/>
            <a:ext cx="504056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r>
              <a:rPr lang="es-MX" sz="2700" dirty="0"/>
              <a:t>¿Qué aportan los portales católicos a la vida familiar y comunitaria</a:t>
            </a:r>
            <a:r>
              <a:rPr lang="es-MX" sz="2700" dirty="0" smtClean="0"/>
              <a:t>?</a:t>
            </a:r>
            <a:r>
              <a:rPr lang="es-MX" sz="2700" dirty="0"/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MX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491880" y="2420888"/>
            <a:ext cx="5400600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algn="r"/>
            <a:r>
              <a:rPr lang="es-MX" sz="4000" dirty="0" smtClean="0"/>
              <a:t>¿</a:t>
            </a:r>
            <a:r>
              <a:rPr lang="es-MX" sz="4000" dirty="0"/>
              <a:t>Hacia dónde habrían de crecer, desarrollarse en apoyo de la misión de la Iglesia?</a:t>
            </a:r>
          </a:p>
          <a:p>
            <a:r>
              <a:rPr lang="es-MX" sz="4400" dirty="0"/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MX" sz="4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n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15938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Imagen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556792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Imagen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996952"/>
            <a:ext cx="16573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Imagen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4293096"/>
            <a:ext cx="17716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Imagen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5157192"/>
            <a:ext cx="9525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Imagen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476672"/>
            <a:ext cx="8191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Imagen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1916832"/>
            <a:ext cx="187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Imagen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91880" y="2780928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Imagen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63888" y="4221088"/>
            <a:ext cx="946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Imagen 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15816" y="5157192"/>
            <a:ext cx="259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Imagen 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56176" y="476672"/>
            <a:ext cx="21336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Imagen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72200" y="2564904"/>
            <a:ext cx="1593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Imagen 1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0152" y="4077072"/>
            <a:ext cx="28003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 CuadroTexto"/>
          <p:cNvSpPr txBox="1"/>
          <p:nvPr/>
        </p:nvSpPr>
        <p:spPr>
          <a:xfrm>
            <a:off x="683568" y="1196752"/>
            <a:ext cx="1584176" cy="547260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400" dirty="0" smtClean="0"/>
              <a:t>Aciprensa.org</a:t>
            </a:r>
          </a:p>
          <a:p>
            <a:endParaRPr lang="es-ES_tradnl" sz="1400" dirty="0" smtClean="0"/>
          </a:p>
          <a:p>
            <a:endParaRPr lang="es-ES_tradnl" sz="1400" dirty="0" smtClean="0"/>
          </a:p>
          <a:p>
            <a:endParaRPr lang="es-ES_tradnl" sz="1400" dirty="0" smtClean="0"/>
          </a:p>
          <a:p>
            <a:endParaRPr lang="es-ES_tradnl" sz="1400" dirty="0" smtClean="0"/>
          </a:p>
          <a:p>
            <a:endParaRPr lang="es-ES_tradnl" sz="1400" dirty="0" smtClean="0"/>
          </a:p>
          <a:p>
            <a:r>
              <a:rPr lang="en-US" sz="1400" dirty="0" smtClean="0"/>
              <a:t>Apologetica.org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Arvo.net</a:t>
            </a:r>
            <a:endParaRPr lang="es-MX" sz="1400" dirty="0" smtClean="0"/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Catholic.net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Corazones.org</a:t>
            </a:r>
            <a:endParaRPr lang="es-MX" sz="1400" dirty="0" smtClean="0"/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ES_tradnl" sz="1400" dirty="0" smtClean="0"/>
          </a:p>
          <a:p>
            <a:endParaRPr lang="es-ES_tradnl" sz="1400" dirty="0" smtClean="0"/>
          </a:p>
          <a:p>
            <a:endParaRPr lang="es-ES_tradnl" sz="1400" dirty="0" smtClean="0"/>
          </a:p>
          <a:p>
            <a:endParaRPr lang="es-MX" sz="1400" dirty="0" smtClean="0"/>
          </a:p>
          <a:p>
            <a:endParaRPr lang="es-MX" sz="1200" dirty="0"/>
          </a:p>
        </p:txBody>
      </p:sp>
      <p:sp>
        <p:nvSpPr>
          <p:cNvPr id="18" name="1 CuadroTexto"/>
          <p:cNvSpPr txBox="1"/>
          <p:nvPr/>
        </p:nvSpPr>
        <p:spPr>
          <a:xfrm>
            <a:off x="3347864" y="0"/>
            <a:ext cx="2448271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2000" b="1" dirty="0" smtClean="0"/>
              <a:t>Portales católicos</a:t>
            </a:r>
            <a:endParaRPr lang="es-MX" sz="2000" dirty="0" smtClean="0"/>
          </a:p>
          <a:p>
            <a:endParaRPr lang="es-MX" sz="2000" dirty="0"/>
          </a:p>
        </p:txBody>
      </p:sp>
      <p:sp>
        <p:nvSpPr>
          <p:cNvPr id="20" name="1 CuadroTexto"/>
          <p:cNvSpPr txBox="1"/>
          <p:nvPr/>
        </p:nvSpPr>
        <p:spPr>
          <a:xfrm>
            <a:off x="3491880" y="1412776"/>
            <a:ext cx="1584176" cy="547260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Churchforum.org</a:t>
            </a:r>
            <a:endParaRPr lang="es-MX" sz="1200" dirty="0" smtClean="0"/>
          </a:p>
          <a:p>
            <a:r>
              <a:rPr lang="en-US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r>
              <a:rPr lang="es-ES_tradnl" sz="1200" dirty="0" smtClean="0"/>
              <a:t>Encuentra.com</a:t>
            </a:r>
            <a:endParaRPr lang="es-MX" sz="1200" dirty="0" smtClean="0"/>
          </a:p>
          <a:p>
            <a:r>
              <a:rPr lang="es-ES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r>
              <a:rPr lang="es-ES_tradnl" sz="1200" dirty="0" smtClean="0"/>
              <a:t>EWTN.com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r>
              <a:rPr lang="es-ES_tradnl" sz="1200" dirty="0" smtClean="0"/>
              <a:t>E-cristians.net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r>
              <a:rPr lang="es-ES_tradnl" sz="1200" dirty="0" smtClean="0"/>
              <a:t>Fe y razon.org</a:t>
            </a:r>
            <a:endParaRPr lang="es-MX" sz="1200" dirty="0"/>
          </a:p>
        </p:txBody>
      </p:sp>
      <p:sp>
        <p:nvSpPr>
          <p:cNvPr id="21" name="1 CuadroTexto"/>
          <p:cNvSpPr txBox="1"/>
          <p:nvPr/>
        </p:nvSpPr>
        <p:spPr>
          <a:xfrm>
            <a:off x="6660232" y="2132856"/>
            <a:ext cx="1584176" cy="432048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200" dirty="0" smtClean="0"/>
              <a:t>Mercaba.org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r>
              <a:rPr lang="es-ES_tradnl" sz="1200" dirty="0" smtClean="0"/>
              <a:t>Multimedios.org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r>
              <a:rPr lang="es-ES_tradnl" sz="1200" dirty="0" smtClean="0"/>
              <a:t> </a:t>
            </a:r>
            <a:endParaRPr lang="es-MX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endParaRPr lang="es-ES_tradnl" sz="1200" dirty="0" smtClean="0"/>
          </a:p>
          <a:p>
            <a:r>
              <a:rPr lang="es-ES_tradnl" sz="1200" dirty="0" smtClean="0"/>
              <a:t>        </a:t>
            </a:r>
            <a:r>
              <a:rPr lang="es-ES_tradnl" sz="1200" dirty="0" err="1" smtClean="0"/>
              <a:t>Vatican.va</a:t>
            </a:r>
            <a:endParaRPr lang="es-MX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7824" y="188640"/>
            <a:ext cx="511256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r>
              <a:rPr lang="es-MX" sz="8000" b="1" dirty="0">
                <a:latin typeface="Century Gothic" pitchFamily="34" charset="0"/>
              </a:rPr>
              <a:t>Contenidos y  fondo </a:t>
            </a:r>
            <a:r>
              <a:rPr lang="es-MX" sz="4400" dirty="0">
                <a:latin typeface="Century Gothic" pitchFamily="34" charset="0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MX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5" name="Chart 1"/>
          <p:cNvGraphicFramePr/>
          <p:nvPr/>
        </p:nvGraphicFramePr>
        <p:xfrm>
          <a:off x="107504" y="980728"/>
          <a:ext cx="871296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1"/>
          <p:cNvGraphicFramePr/>
          <p:nvPr/>
        </p:nvGraphicFramePr>
        <p:xfrm>
          <a:off x="0" y="404664"/>
          <a:ext cx="8820472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1 CuadroTexto"/>
          <p:cNvSpPr txBox="1"/>
          <p:nvPr/>
        </p:nvSpPr>
        <p:spPr>
          <a:xfrm>
            <a:off x="7812360" y="332656"/>
            <a:ext cx="720080" cy="590465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600" b="1" dirty="0" smtClean="0"/>
              <a:t>14%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14%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8%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7% 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5%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7%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9%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5%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10%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10%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6%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 5%</a:t>
            </a:r>
            <a:endParaRPr lang="es-MX" sz="1600" b="1" dirty="0"/>
          </a:p>
        </p:txBody>
      </p:sp>
      <p:sp>
        <p:nvSpPr>
          <p:cNvPr id="8" name="1 CuadroTexto"/>
          <p:cNvSpPr txBox="1"/>
          <p:nvPr/>
        </p:nvSpPr>
        <p:spPr>
          <a:xfrm>
            <a:off x="251520" y="980728"/>
            <a:ext cx="4536504" cy="187220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b="1" dirty="0" smtClean="0"/>
              <a:t>¿Conoces las comunidades virtuales de CN? Marca en cuáles ya has participado: leyendo, en sus foros, en sus consultorios o en sus listas de correos.</a:t>
            </a:r>
            <a:endParaRPr lang="es-MX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1 CuadroTexto"/>
          <p:cNvSpPr txBox="1"/>
          <p:nvPr/>
        </p:nvSpPr>
        <p:spPr>
          <a:xfrm>
            <a:off x="8244408" y="116632"/>
            <a:ext cx="720080" cy="640871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600" b="1" dirty="0" smtClean="0"/>
              <a:t>14%</a:t>
            </a:r>
          </a:p>
          <a:p>
            <a:r>
              <a:rPr lang="es-MX" sz="1600" b="1" dirty="0" smtClean="0"/>
              <a:t> 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32%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12%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17%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10%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5%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6 %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1%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3%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1 %</a:t>
            </a:r>
            <a:endParaRPr lang="es-MX" sz="1600" b="1" dirty="0"/>
          </a:p>
        </p:txBody>
      </p:sp>
      <p:sp>
        <p:nvSpPr>
          <p:cNvPr id="6" name="1 CuadroTexto"/>
          <p:cNvSpPr txBox="1"/>
          <p:nvPr/>
        </p:nvSpPr>
        <p:spPr>
          <a:xfrm>
            <a:off x="251520" y="1196752"/>
            <a:ext cx="3888432" cy="187220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b="1" dirty="0" smtClean="0"/>
              <a:t>¿Qué es lo más importante de un portal o sitio web católico para apoyar en la misión evangelizadora de la Iglesia?</a:t>
            </a:r>
            <a:endParaRPr lang="es-MX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467544" y="1124744"/>
          <a:ext cx="8424936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1 CuadroTexto"/>
          <p:cNvSpPr txBox="1"/>
          <p:nvPr/>
        </p:nvSpPr>
        <p:spPr>
          <a:xfrm>
            <a:off x="3707904" y="1124744"/>
            <a:ext cx="720080" cy="489654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600" b="1" dirty="0" smtClean="0"/>
              <a:t>14% 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16 %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14%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29%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 8% 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10% </a:t>
            </a:r>
          </a:p>
          <a:p>
            <a:endParaRPr lang="es-MX" sz="1600" b="1" dirty="0" smtClean="0"/>
          </a:p>
          <a:p>
            <a:endParaRPr lang="es-MX" sz="1600" b="1" dirty="0" smtClean="0"/>
          </a:p>
          <a:p>
            <a:r>
              <a:rPr lang="es-MX" sz="1600" b="1" dirty="0" smtClean="0"/>
              <a:t>8%</a:t>
            </a:r>
          </a:p>
          <a:p>
            <a:endParaRPr lang="es-MX" sz="1600" b="1" dirty="0" smtClean="0"/>
          </a:p>
          <a:p>
            <a:r>
              <a:rPr lang="es-MX" sz="1600" b="1" dirty="0" smtClean="0"/>
              <a:t>1%</a:t>
            </a:r>
            <a:endParaRPr lang="es-MX" sz="1600" b="1" dirty="0"/>
          </a:p>
        </p:txBody>
      </p:sp>
      <p:sp>
        <p:nvSpPr>
          <p:cNvPr id="4" name="1 CuadroTexto"/>
          <p:cNvSpPr txBox="1"/>
          <p:nvPr/>
        </p:nvSpPr>
        <p:spPr>
          <a:xfrm>
            <a:off x="2267744" y="188640"/>
            <a:ext cx="5760640" cy="93610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b="1" dirty="0" smtClean="0"/>
              <a:t>¿Cómo apoyan los portales o sitios web católicos a la vida familiar y comunitaria con los miembros de la iglesia?</a:t>
            </a:r>
            <a:endParaRPr lang="es-MX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55576" y="1340768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/>
              <a:t>Portales católicos</a:t>
            </a:r>
            <a:r>
              <a:rPr lang="es-MX" dirty="0" smtClean="0"/>
              <a:t>: espacio virtual en Internet que busca ser un medio de evangelización de la cultura y un camino hacia la comunión de los hombres con Jesucristo y su Iglesia, suscitando y promoviendo la comunicación e interacción entre los católicos del mundo. </a:t>
            </a:r>
          </a:p>
          <a:p>
            <a:r>
              <a:rPr lang="es-MX" dirty="0" smtClean="0"/>
              <a:t> </a:t>
            </a:r>
          </a:p>
          <a:p>
            <a:r>
              <a:rPr lang="es-MX" b="1" dirty="0" smtClean="0"/>
              <a:t>Vida familiar y comunitaria:</a:t>
            </a:r>
            <a:r>
              <a:rPr lang="es-MX" dirty="0" smtClean="0"/>
              <a:t> encuentro de personas con intereses o trabajos afines para compartir materiales de apoyo, formación, experiencias personales, con el objetivo de aunar esfuerzos, enriquecerse y fortalecerse mutuamente.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2699792" y="1268760"/>
            <a:ext cx="61926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/>
              <a:t>Aportaciones de contenido, formación e información.</a:t>
            </a:r>
            <a:endParaRPr lang="es-MX" dirty="0" smtClean="0"/>
          </a:p>
          <a:p>
            <a:r>
              <a:rPr lang="es-MX" dirty="0" smtClean="0"/>
              <a:t> </a:t>
            </a:r>
          </a:p>
          <a:p>
            <a:pPr marL="342900" indent="-342900">
              <a:buAutoNum type="arabicPeriod"/>
            </a:pPr>
            <a:r>
              <a:rPr lang="es-MX" b="1" dirty="0" smtClean="0"/>
              <a:t>Aportaciones Generales</a:t>
            </a:r>
          </a:p>
          <a:p>
            <a:pPr marL="342900" indent="-342900"/>
            <a:endParaRPr lang="es-MX" dirty="0" smtClean="0"/>
          </a:p>
          <a:p>
            <a:pPr lvl="0">
              <a:buFont typeface="Arial" pitchFamily="34" charset="0"/>
              <a:buChar char="•"/>
            </a:pPr>
            <a:r>
              <a:rPr lang="es-MX" dirty="0" smtClean="0"/>
              <a:t> El portal católico estará orientado en todo momento por la fidelidad al Magisterio de la Iglesia y del Papa.</a:t>
            </a:r>
          </a:p>
          <a:p>
            <a:pPr lvl="0">
              <a:buFont typeface="Arial" pitchFamily="34" charset="0"/>
              <a:buChar char="•"/>
            </a:pPr>
            <a:endParaRPr lang="es-MX" dirty="0" smtClean="0"/>
          </a:p>
          <a:p>
            <a:pPr lvl="0">
              <a:buFont typeface="Arial" pitchFamily="34" charset="0"/>
              <a:buChar char="•"/>
            </a:pPr>
            <a:r>
              <a:rPr lang="es-MX" dirty="0" smtClean="0"/>
              <a:t> Por ser un medio de comunicación católico, se regirá por las normas morales esenciales de toda comunicación, que son el respeto y el servicio a la verdad y por la justicia, la libertad y la caridad, según la auténtica interpretación de estos valores.</a:t>
            </a:r>
          </a:p>
          <a:p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2195736" y="188640"/>
            <a:ext cx="540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/>
              <a:t>¿Qué aportan los portales católicos a la vida familiar y comunitaria?</a:t>
            </a:r>
            <a:endParaRPr lang="es-MX" sz="2000" dirty="0" smtClean="0"/>
          </a:p>
          <a:p>
            <a:pPr algn="r"/>
            <a:r>
              <a:rPr lang="es-MX" sz="2400" b="1" dirty="0" smtClean="0"/>
              <a:t> </a:t>
            </a:r>
            <a:endParaRPr lang="es-MX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781</Words>
  <Application>Microsoft Macintosh PowerPoint</Application>
  <PresentationFormat>Presentación en pantalla (4:3)</PresentationFormat>
  <Paragraphs>239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17" baseType="lpstr"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aportan los portales católicos a la vida familiar y comunitaria? ¿Hacia dónde habrían de crecer, desarrollarse en apoyo de la misión de la Iglesia?</dc:title>
  <dc:creator>Guille</dc:creator>
  <cp:lastModifiedBy>Mayra Novelo</cp:lastModifiedBy>
  <cp:revision>26</cp:revision>
  <dcterms:created xsi:type="dcterms:W3CDTF">2011-10-17T16:38:11Z</dcterms:created>
  <dcterms:modified xsi:type="dcterms:W3CDTF">2011-10-18T11:42:58Z</dcterms:modified>
</cp:coreProperties>
</file>